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3" r:id="rId10"/>
    <p:sldId id="266" r:id="rId11"/>
    <p:sldId id="267" r:id="rId12"/>
    <p:sldId id="268" r:id="rId13"/>
    <p:sldId id="269" r:id="rId14"/>
    <p:sldId id="270" r:id="rId15"/>
    <p:sldId id="282" r:id="rId16"/>
    <p:sldId id="284" r:id="rId17"/>
    <p:sldId id="285" r:id="rId18"/>
    <p:sldId id="272" r:id="rId19"/>
    <p:sldId id="273" r:id="rId20"/>
    <p:sldId id="274" r:id="rId21"/>
    <p:sldId id="275" r:id="rId22"/>
    <p:sldId id="287" r:id="rId23"/>
    <p:sldId id="286" r:id="rId24"/>
    <p:sldId id="277" r:id="rId25"/>
    <p:sldId id="278" r:id="rId26"/>
    <p:sldId id="279" r:id="rId27"/>
    <p:sldId id="280" r:id="rId28"/>
    <p:sldId id="281" r:id="rId29"/>
  </p:sldIdLst>
  <p:sldSz cx="9144000" cy="5143500" type="screen16x9"/>
  <p:notesSz cx="6858000" cy="9144000"/>
  <p:embeddedFontLst>
    <p:embeddedFont>
      <p:font typeface="Lato" panose="020B0604020202020204" charset="0"/>
      <p:regular r:id="rId31"/>
      <p:bold r:id="rId32"/>
      <p:italic r:id="rId33"/>
      <p:boldItalic r:id="rId34"/>
    </p:embeddedFont>
    <p:embeddedFont>
      <p:font typeface="Raleway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09FA90CF-FE2A-48E8-B79F-33C025638321}">
          <p14:sldIdLst>
            <p14:sldId id="256"/>
            <p14:sldId id="257"/>
            <p14:sldId id="258"/>
            <p14:sldId id="259"/>
            <p14:sldId id="260"/>
            <p14:sldId id="261"/>
            <p14:sldId id="265"/>
            <p14:sldId id="262"/>
            <p14:sldId id="263"/>
            <p14:sldId id="266"/>
            <p14:sldId id="267"/>
            <p14:sldId id="268"/>
            <p14:sldId id="269"/>
            <p14:sldId id="270"/>
            <p14:sldId id="282"/>
            <p14:sldId id="284"/>
            <p14:sldId id="285"/>
            <p14:sldId id="272"/>
            <p14:sldId id="273"/>
            <p14:sldId id="274"/>
            <p14:sldId id="275"/>
          </p14:sldIdLst>
        </p14:section>
        <p14:section name="Sección sin título" id="{8549D8A0-9FB1-4A47-9AB2-09A33070A6D0}">
          <p14:sldIdLst>
            <p14:sldId id="287"/>
            <p14:sldId id="286"/>
            <p14:sldId id="277"/>
            <p14:sldId id="278"/>
            <p14:sldId id="279"/>
            <p14:sldId id="280"/>
            <p14:sldId id="28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9e47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9e47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6653e6e15_0_1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86653e6e15_0_1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6653e6e15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6653e6e15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8da574f1f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8da574f1f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6653e6e15_0_1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6653e6e15_0_1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6653e6e15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6653e6e15_1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6653e6e15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6653e6e15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da574f1f6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8da574f1f6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6653e6e15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86653e6e15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6653e6e15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86653e6e15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da574f1f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8da574f1f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6653e6e15_0_10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6653e6e15_0_10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Hola</a:t>
            </a:r>
            <a:endParaRPr lang="es-E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da574f1f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8da574f1f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86653e6e15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86653e6e15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86653e6e15_0_1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86653e6e15_0_10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86653e6e15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86653e6e15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6653e6e15_0_10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6653e6e15_0_10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da574f1f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da574f1f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6653e6e15_1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6653e6e15_1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6653e6e15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86653e6e15_1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da574f1f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da574f1f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da574f1f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da574f1f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8da574f1f6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8da574f1f6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Analíticas Automáticas de Datos Masivos en una Plataforma Digital Educativa</a:t>
            </a:r>
            <a:endParaRPr sz="300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450" y="3801850"/>
            <a:ext cx="5548500" cy="5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Ángel Perea Arias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Ingeniería en Sistemas Audiovisuales y Multimedia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8750" y="3338550"/>
            <a:ext cx="2088800" cy="117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ESTADO INICIAL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300" y="1269200"/>
            <a:ext cx="8617376" cy="368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200" y="1428750"/>
            <a:ext cx="2424775" cy="75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Ficheros de log</a:t>
            </a:r>
            <a:endParaRPr/>
          </a:p>
        </p:txBody>
      </p:sp>
      <p:sp>
        <p:nvSpPr>
          <p:cNvPr id="180" name="Google Shape;180;p25"/>
          <p:cNvSpPr txBox="1"/>
          <p:nvPr/>
        </p:nvSpPr>
        <p:spPr>
          <a:xfrm>
            <a:off x="807550" y="2077500"/>
            <a:ext cx="7688400" cy="22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PT Serif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Log in: "1 | date | user name | user IP | HTTP_USER_AGENT"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marR="0" lvl="0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Font typeface="PT Serif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Log out: "2 | date | user name | user IP | HTTP_USER_AGENT"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marR="0" lvl="0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Font typeface="PT Serif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Comienzo ejercicio: "3 | date | user name | user IP | simulation type | exercise ID | host IP | HTTP_USER_AGENT"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marR="0" lvl="0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Font typeface="PT Serif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Fin ejercicio: "4 | date | user name | user IP | simulation type | exercise ID | host IP | HTTP_USER_AGENT"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marR="0" lvl="0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Font typeface="PT Serif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Error 500: "5 | 500 Internal Server Error"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PROTOTIPO CON  MONGODB  Y MATPLOTLIB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 descr="Background pointer shape in timeline graphic"/>
          <p:cNvSpPr/>
          <p:nvPr/>
        </p:nvSpPr>
        <p:spPr>
          <a:xfrm>
            <a:off x="354122" y="2886370"/>
            <a:ext cx="2967000" cy="5979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7"/>
          <p:cNvSpPr txBox="1">
            <a:spLocks noGrp="1"/>
          </p:cNvSpPr>
          <p:nvPr>
            <p:ph type="body" idx="4294967295"/>
          </p:nvPr>
        </p:nvSpPr>
        <p:spPr>
          <a:xfrm>
            <a:off x="354105" y="2996728"/>
            <a:ext cx="2306700" cy="3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CAPTURA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92" name="Google Shape;192;p27" descr="Background pointer shape in timeline graphic"/>
          <p:cNvSpPr/>
          <p:nvPr/>
        </p:nvSpPr>
        <p:spPr>
          <a:xfrm>
            <a:off x="2693196" y="2886370"/>
            <a:ext cx="3250200" cy="5979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7" descr="Background pointer shape in timeline graphic"/>
          <p:cNvSpPr/>
          <p:nvPr/>
        </p:nvSpPr>
        <p:spPr>
          <a:xfrm>
            <a:off x="5315599" y="2886370"/>
            <a:ext cx="3250200" cy="5979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4" name="Google Shape;194;p27"/>
          <p:cNvGrpSpPr/>
          <p:nvPr/>
        </p:nvGrpSpPr>
        <p:grpSpPr>
          <a:xfrm>
            <a:off x="4170614" y="3484270"/>
            <a:ext cx="178572" cy="476290"/>
            <a:chOff x="2223534" y="2938958"/>
            <a:chExt cx="198900" cy="593656"/>
          </a:xfrm>
        </p:grpSpPr>
        <p:cxnSp>
          <p:nvCxnSpPr>
            <p:cNvPr id="195" name="Google Shape;195;p27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96" name="Google Shape;196;p27"/>
            <p:cNvSpPr/>
            <p:nvPr/>
          </p:nvSpPr>
          <p:spPr>
            <a:xfrm rot="10800000" flipH="1">
              <a:off x="2223534" y="3333714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27"/>
          <p:cNvSpPr txBox="1">
            <a:spLocks noGrp="1"/>
          </p:cNvSpPr>
          <p:nvPr>
            <p:ph type="body" idx="4294967295"/>
          </p:nvPr>
        </p:nvSpPr>
        <p:spPr>
          <a:xfrm>
            <a:off x="3106555" y="2996778"/>
            <a:ext cx="2306700" cy="3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ALMACENAMIENTO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98" name="Google Shape;198;p27"/>
          <p:cNvSpPr txBox="1">
            <a:spLocks noGrp="1"/>
          </p:cNvSpPr>
          <p:nvPr>
            <p:ph type="body" idx="4294967295"/>
          </p:nvPr>
        </p:nvSpPr>
        <p:spPr>
          <a:xfrm>
            <a:off x="5859005" y="2996778"/>
            <a:ext cx="2306700" cy="3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VISUALIZACIÓN</a:t>
            </a:r>
            <a:endParaRPr sz="1600">
              <a:solidFill>
                <a:schemeClr val="lt1"/>
              </a:solidFill>
            </a:endParaRPr>
          </a:p>
        </p:txBody>
      </p:sp>
      <p:grpSp>
        <p:nvGrpSpPr>
          <p:cNvPr id="199" name="Google Shape;199;p27"/>
          <p:cNvGrpSpPr/>
          <p:nvPr/>
        </p:nvGrpSpPr>
        <p:grpSpPr>
          <a:xfrm rot="10800000">
            <a:off x="1429372" y="2410079"/>
            <a:ext cx="156156" cy="476290"/>
            <a:chOff x="2223534" y="2938958"/>
            <a:chExt cx="198900" cy="593656"/>
          </a:xfrm>
        </p:grpSpPr>
        <p:cxnSp>
          <p:nvCxnSpPr>
            <p:cNvPr id="200" name="Google Shape;200;p27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01" name="Google Shape;201;p27"/>
            <p:cNvSpPr/>
            <p:nvPr/>
          </p:nvSpPr>
          <p:spPr>
            <a:xfrm rot="10800000" flipH="1">
              <a:off x="2223534" y="3333714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2" name="Google Shape;2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4250" y="4007025"/>
            <a:ext cx="2891300" cy="82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7349" y="1572474"/>
            <a:ext cx="3029997" cy="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5788" y="1396424"/>
            <a:ext cx="903300" cy="903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" name="Google Shape;205;p27"/>
          <p:cNvGrpSpPr/>
          <p:nvPr/>
        </p:nvGrpSpPr>
        <p:grpSpPr>
          <a:xfrm rot="10800000">
            <a:off x="6934272" y="2410079"/>
            <a:ext cx="156156" cy="476290"/>
            <a:chOff x="2223534" y="2938958"/>
            <a:chExt cx="198900" cy="593656"/>
          </a:xfrm>
        </p:grpSpPr>
        <p:cxnSp>
          <p:nvCxnSpPr>
            <p:cNvPr id="206" name="Google Shape;206;p27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07" name="Google Shape;207;p27"/>
            <p:cNvSpPr/>
            <p:nvPr/>
          </p:nvSpPr>
          <p:spPr>
            <a:xfrm rot="10800000" flipH="1">
              <a:off x="2223534" y="3333714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C0EC03-3E10-4B0A-B0D2-FE929684E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Almacenamiento de información</a:t>
            </a:r>
          </a:p>
        </p:txBody>
      </p:sp>
      <p:pic>
        <p:nvPicPr>
          <p:cNvPr id="8" name="Imagen 7" descr="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500804FC-2472-40C8-A0D9-EF15D9B72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885" y="2890238"/>
            <a:ext cx="4071149" cy="1957881"/>
          </a:xfrm>
          <a:prstGeom prst="rect">
            <a:avLst/>
          </a:prstGeom>
        </p:spPr>
      </p:pic>
      <p:sp>
        <p:nvSpPr>
          <p:cNvPr id="14" name="Google Shape;214;p28">
            <a:extLst>
              <a:ext uri="{FF2B5EF4-FFF2-40B4-BE49-F238E27FC236}">
                <a16:creationId xmlns:a16="http://schemas.microsoft.com/office/drawing/2014/main" id="{D511FA77-8AB1-46FC-B3FE-F389CCBE64DE}"/>
              </a:ext>
            </a:extLst>
          </p:cNvPr>
          <p:cNvSpPr txBox="1"/>
          <p:nvPr/>
        </p:nvSpPr>
        <p:spPr>
          <a:xfrm>
            <a:off x="776515" y="1853850"/>
            <a:ext cx="4857804" cy="1257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Librería Pymongo</a:t>
            </a:r>
            <a:endParaRPr sz="1600" b="1" dirty="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s" sz="1600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Los documentos almacenados siguen la misma estructura de campos que en los ficheros de Log </a:t>
            </a:r>
            <a:endParaRPr sz="1600" dirty="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" name="Google Shape;217;p28">
            <a:extLst>
              <a:ext uri="{FF2B5EF4-FFF2-40B4-BE49-F238E27FC236}">
                <a16:creationId xmlns:a16="http://schemas.microsoft.com/office/drawing/2014/main" id="{66CA116F-F1EC-417A-BA4C-0810D70864DF}"/>
              </a:ext>
            </a:extLst>
          </p:cNvPr>
          <p:cNvSpPr txBox="1"/>
          <p:nvPr/>
        </p:nvSpPr>
        <p:spPr>
          <a:xfrm>
            <a:off x="713830" y="2944028"/>
            <a:ext cx="3253052" cy="22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5 Colecciones MongoDB</a:t>
            </a:r>
            <a:endParaRPr sz="16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lang="es" sz="16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newSession</a:t>
            </a:r>
            <a:endParaRPr sz="16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lang="es" sz="16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endSession</a:t>
            </a:r>
            <a:endParaRPr sz="16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lang="es" sz="16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newSimulation</a:t>
            </a:r>
            <a:endParaRPr sz="16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lang="es" sz="16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endSimulation</a:t>
            </a:r>
            <a:endParaRPr sz="16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lang="es" sz="16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applicationError</a:t>
            </a:r>
            <a:endParaRPr sz="16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509042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59A267-0AB0-4A79-A837-37CDB63D1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Generación de visualizaciones</a:t>
            </a:r>
          </a:p>
        </p:txBody>
      </p:sp>
      <p:pic>
        <p:nvPicPr>
          <p:cNvPr id="6" name="Imagen 5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2BDF6938-5C1F-4123-A704-90CEF165E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587" y="2687912"/>
            <a:ext cx="4143109" cy="1476830"/>
          </a:xfrm>
          <a:prstGeom prst="rect">
            <a:avLst/>
          </a:prstGeom>
        </p:spPr>
      </p:pic>
      <p:sp>
        <p:nvSpPr>
          <p:cNvPr id="12" name="Google Shape;220;p28">
            <a:extLst>
              <a:ext uri="{FF2B5EF4-FFF2-40B4-BE49-F238E27FC236}">
                <a16:creationId xmlns:a16="http://schemas.microsoft.com/office/drawing/2014/main" id="{A6CCB80F-8690-48ED-97EC-804263BD8F21}"/>
              </a:ext>
            </a:extLst>
          </p:cNvPr>
          <p:cNvSpPr txBox="1"/>
          <p:nvPr/>
        </p:nvSpPr>
        <p:spPr>
          <a:xfrm>
            <a:off x="729450" y="2017141"/>
            <a:ext cx="3777377" cy="2818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L</a:t>
            </a:r>
            <a:r>
              <a:rPr lang="es" sz="1800" b="1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ibrería Matplotlib</a:t>
            </a:r>
            <a:endParaRPr sz="1800" b="1" dirty="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AutoNum type="arabicPeriod"/>
            </a:pPr>
            <a:r>
              <a:rPr lang="es" sz="15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Extracción de datos (Pymongo)</a:t>
            </a:r>
          </a:p>
          <a:p>
            <a:pPr marL="457200" lvl="0" indent="-3238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AutoNum type="arabicPeriod"/>
            </a:pPr>
            <a:r>
              <a:rPr lang="es" sz="15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Procesado de datos (Python)</a:t>
            </a:r>
            <a:endParaRPr sz="15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AutoNum type="arabicPeriod"/>
            </a:pPr>
            <a:r>
              <a:rPr lang="es" sz="15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Creación de la visualización</a:t>
            </a:r>
            <a:endParaRPr sz="15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AutoNum type="arabicPeriod"/>
            </a:pPr>
            <a:r>
              <a:rPr lang="es" sz="15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Ajuste diseño gráfico</a:t>
            </a:r>
            <a:endParaRPr sz="15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eriod"/>
            </a:pPr>
            <a:r>
              <a:rPr lang="es" sz="15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Renderización</a:t>
            </a:r>
            <a:r>
              <a:rPr lang="e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eriod"/>
            </a:pPr>
            <a:r>
              <a:rPr lang="es" sz="1500" dirty="0">
                <a:solidFill>
                  <a:schemeClr val="accent1"/>
                </a:solidFill>
                <a:latin typeface="Lato"/>
                <a:cs typeface="Lato"/>
                <a:sym typeface="Lato"/>
              </a:rPr>
              <a:t>Envio al cliente (PlantillasDjango)</a:t>
            </a:r>
          </a:p>
        </p:txBody>
      </p:sp>
    </p:spTree>
    <p:extLst>
      <p:ext uri="{BB962C8B-B14F-4D97-AF65-F5344CB8AC3E}">
        <p14:creationId xmlns:p14="http://schemas.microsoft.com/office/powerpoint/2010/main" val="358376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Captura de pantalla de un celular con texto&#10;&#10;Descripción generada automáticamente">
            <a:extLst>
              <a:ext uri="{FF2B5EF4-FFF2-40B4-BE49-F238E27FC236}">
                <a16:creationId xmlns:a16="http://schemas.microsoft.com/office/drawing/2014/main" id="{E9DF6EDF-B824-465D-A7F1-ED9E85ED3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9" y="1307746"/>
            <a:ext cx="5012100" cy="27678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agen 7" descr="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BDE4D10A-D313-4316-A080-DB8537DB6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449" y="2003938"/>
            <a:ext cx="4223748" cy="8288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Imagen 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D7194C04-E730-4EF5-8CF0-D33DF4177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940" y="3618585"/>
            <a:ext cx="5052765" cy="12361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8D7CDF59-883E-49A0-ADB7-F8077F48F70E}"/>
              </a:ext>
            </a:extLst>
          </p:cNvPr>
          <p:cNvSpPr/>
          <p:nvPr/>
        </p:nvSpPr>
        <p:spPr>
          <a:xfrm>
            <a:off x="3939988" y="2164976"/>
            <a:ext cx="529461" cy="4639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27031CC2-BF90-4878-90CD-CEF96F255B91}"/>
              </a:ext>
            </a:extLst>
          </p:cNvPr>
          <p:cNvSpPr/>
          <p:nvPr/>
        </p:nvSpPr>
        <p:spPr>
          <a:xfrm rot="5400000">
            <a:off x="6490911" y="3016056"/>
            <a:ext cx="529461" cy="4639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4238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Versión integrada</a:t>
            </a:r>
            <a:endParaRPr/>
          </a:p>
        </p:txBody>
      </p:sp>
      <p:pic>
        <p:nvPicPr>
          <p:cNvPr id="226" name="Google Shape;22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4300" y="642700"/>
            <a:ext cx="3794750" cy="428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7" y="1947825"/>
            <a:ext cx="4056553" cy="2984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Inconvenientes</a:t>
            </a:r>
            <a:endParaRPr/>
          </a:p>
        </p:txBody>
      </p:sp>
      <p:sp>
        <p:nvSpPr>
          <p:cNvPr id="233" name="Google Shape;233;p30"/>
          <p:cNvSpPr txBox="1"/>
          <p:nvPr/>
        </p:nvSpPr>
        <p:spPr>
          <a:xfrm>
            <a:off x="850400" y="2173975"/>
            <a:ext cx="6227100" cy="23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●"/>
            </a:pPr>
            <a:r>
              <a:rPr lang="es" sz="1900">
                <a:latin typeface="Lato"/>
                <a:ea typeface="Lato"/>
                <a:cs typeface="Lato"/>
                <a:sym typeface="Lato"/>
              </a:rPr>
              <a:t>El cruce de los datos ralentiza el procesamiento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●"/>
            </a:pPr>
            <a:r>
              <a:rPr lang="es" sz="1900">
                <a:latin typeface="Lato"/>
                <a:ea typeface="Lato"/>
                <a:cs typeface="Lato"/>
                <a:sym typeface="Lato"/>
              </a:rPr>
              <a:t>La renderización de las imágenes es lenta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●"/>
            </a:pPr>
            <a:r>
              <a:rPr lang="es" sz="1900">
                <a:latin typeface="Lato"/>
                <a:ea typeface="Lato"/>
                <a:cs typeface="Lato"/>
                <a:sym typeface="Lato"/>
              </a:rPr>
              <a:t>Visualizaciones no interactivas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●"/>
            </a:pPr>
            <a:r>
              <a:rPr lang="es" sz="1900">
                <a:latin typeface="Lato"/>
                <a:ea typeface="Lato"/>
                <a:cs typeface="Lato"/>
                <a:sym typeface="Lato"/>
              </a:rPr>
              <a:t>Falta información de los visitantes de la aplicación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Índice</a:t>
            </a:r>
            <a:endParaRPr/>
          </a:p>
        </p:txBody>
      </p:sp>
      <p:sp>
        <p:nvSpPr>
          <p:cNvPr id="94" name="Google Shape;94;p14"/>
          <p:cNvSpPr txBox="1"/>
          <p:nvPr/>
        </p:nvSpPr>
        <p:spPr>
          <a:xfrm>
            <a:off x="847200" y="2176450"/>
            <a:ext cx="7376400" cy="24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AutoNum type="arabicPeriod"/>
            </a:pPr>
            <a:r>
              <a:rPr lang="es" sz="16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Introducción</a:t>
            </a:r>
            <a:endParaRPr sz="16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AutoNum type="arabicPeriod"/>
            </a:pPr>
            <a:r>
              <a:rPr lang="es" sz="16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Objetivos</a:t>
            </a:r>
            <a:endParaRPr sz="16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AutoNum type="arabicPeriod"/>
            </a:pPr>
            <a:r>
              <a:rPr lang="es" sz="16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Estado inicial</a:t>
            </a:r>
            <a:endParaRPr sz="16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AutoNum type="arabicPeriod"/>
            </a:pPr>
            <a:r>
              <a:rPr lang="es" sz="16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Prototipo con MongoDB y Matplotlib</a:t>
            </a:r>
            <a:endParaRPr sz="16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AutoNum type="arabicPeriod"/>
            </a:pPr>
            <a:r>
              <a:rPr lang="es-ES" sz="16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Prototipo con Elasticsearch y Kibana</a:t>
            </a:r>
            <a:endParaRPr sz="16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AutoNum type="arabicPeriod"/>
            </a:pPr>
            <a:r>
              <a:rPr lang="es" sz="16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Conclusiones</a:t>
            </a:r>
            <a:endParaRPr sz="16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PROTOTIPO CON ELASTICSEARCH Y KIBANA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2"/>
          <p:cNvPicPr preferRelativeResize="0"/>
          <p:nvPr/>
        </p:nvPicPr>
        <p:blipFill rotWithShape="1">
          <a:blip r:embed="rId3">
            <a:alphaModFix/>
          </a:blip>
          <a:srcRect t="32158" b="32335"/>
          <a:stretch/>
        </p:blipFill>
        <p:spPr>
          <a:xfrm>
            <a:off x="5859000" y="1544600"/>
            <a:ext cx="2306700" cy="81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5788" y="1396424"/>
            <a:ext cx="903300" cy="9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3625" y="4007030"/>
            <a:ext cx="3392523" cy="90329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2" descr="Background pointer shape in timeline graphic"/>
          <p:cNvSpPr/>
          <p:nvPr/>
        </p:nvSpPr>
        <p:spPr>
          <a:xfrm>
            <a:off x="354122" y="2886370"/>
            <a:ext cx="2967000" cy="5979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2"/>
          <p:cNvSpPr txBox="1">
            <a:spLocks noGrp="1"/>
          </p:cNvSpPr>
          <p:nvPr>
            <p:ph type="body" idx="4294967295"/>
          </p:nvPr>
        </p:nvSpPr>
        <p:spPr>
          <a:xfrm>
            <a:off x="354105" y="2996728"/>
            <a:ext cx="2306700" cy="3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CAPTURA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48" name="Google Shape;248;p32" descr="Background pointer shape in timeline graphic"/>
          <p:cNvSpPr/>
          <p:nvPr/>
        </p:nvSpPr>
        <p:spPr>
          <a:xfrm>
            <a:off x="2693196" y="2886370"/>
            <a:ext cx="3250200" cy="5979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2" descr="Background pointer shape in timeline graphic"/>
          <p:cNvSpPr/>
          <p:nvPr/>
        </p:nvSpPr>
        <p:spPr>
          <a:xfrm>
            <a:off x="5315599" y="2886370"/>
            <a:ext cx="3250200" cy="5979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" name="Google Shape;250;p32"/>
          <p:cNvGrpSpPr/>
          <p:nvPr/>
        </p:nvGrpSpPr>
        <p:grpSpPr>
          <a:xfrm>
            <a:off x="4170600" y="3484270"/>
            <a:ext cx="178572" cy="476290"/>
            <a:chOff x="2223534" y="2938958"/>
            <a:chExt cx="198900" cy="593656"/>
          </a:xfrm>
        </p:grpSpPr>
        <p:cxnSp>
          <p:nvCxnSpPr>
            <p:cNvPr id="251" name="Google Shape;251;p32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52" name="Google Shape;252;p32"/>
            <p:cNvSpPr/>
            <p:nvPr/>
          </p:nvSpPr>
          <p:spPr>
            <a:xfrm rot="10800000" flipH="1">
              <a:off x="2223534" y="3333714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" name="Google Shape;253;p32"/>
          <p:cNvSpPr txBox="1">
            <a:spLocks noGrp="1"/>
          </p:cNvSpPr>
          <p:nvPr>
            <p:ph type="body" idx="4294967295"/>
          </p:nvPr>
        </p:nvSpPr>
        <p:spPr>
          <a:xfrm>
            <a:off x="3106555" y="2996778"/>
            <a:ext cx="2306700" cy="3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ALMACENAMIENTO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54" name="Google Shape;254;p32"/>
          <p:cNvSpPr txBox="1">
            <a:spLocks noGrp="1"/>
          </p:cNvSpPr>
          <p:nvPr>
            <p:ph type="body" idx="4294967295"/>
          </p:nvPr>
        </p:nvSpPr>
        <p:spPr>
          <a:xfrm>
            <a:off x="5859005" y="2996778"/>
            <a:ext cx="2306700" cy="3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VISUALIZACIÓN</a:t>
            </a:r>
            <a:endParaRPr sz="1600">
              <a:solidFill>
                <a:schemeClr val="lt1"/>
              </a:solidFill>
            </a:endParaRPr>
          </a:p>
        </p:txBody>
      </p:sp>
      <p:grpSp>
        <p:nvGrpSpPr>
          <p:cNvPr id="255" name="Google Shape;255;p32"/>
          <p:cNvGrpSpPr/>
          <p:nvPr/>
        </p:nvGrpSpPr>
        <p:grpSpPr>
          <a:xfrm rot="10800000">
            <a:off x="1429372" y="2410079"/>
            <a:ext cx="156156" cy="476290"/>
            <a:chOff x="2223534" y="2938958"/>
            <a:chExt cx="198900" cy="593656"/>
          </a:xfrm>
        </p:grpSpPr>
        <p:cxnSp>
          <p:nvCxnSpPr>
            <p:cNvPr id="256" name="Google Shape;256;p32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57" name="Google Shape;257;p32"/>
            <p:cNvSpPr/>
            <p:nvPr/>
          </p:nvSpPr>
          <p:spPr>
            <a:xfrm rot="10800000" flipH="1">
              <a:off x="2223534" y="3333714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258;p32"/>
          <p:cNvGrpSpPr/>
          <p:nvPr/>
        </p:nvGrpSpPr>
        <p:grpSpPr>
          <a:xfrm rot="10800000">
            <a:off x="6934272" y="2410079"/>
            <a:ext cx="156156" cy="476290"/>
            <a:chOff x="2223534" y="2938958"/>
            <a:chExt cx="198900" cy="593656"/>
          </a:xfrm>
        </p:grpSpPr>
        <p:cxnSp>
          <p:nvCxnSpPr>
            <p:cNvPr id="259" name="Google Shape;259;p32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0" name="Google Shape;260;p32"/>
            <p:cNvSpPr/>
            <p:nvPr/>
          </p:nvSpPr>
          <p:spPr>
            <a:xfrm rot="10800000" flipH="1">
              <a:off x="2223534" y="3333714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5B63D6-E81F-49AB-8673-5FE936182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Almacenamiento de información</a:t>
            </a:r>
          </a:p>
        </p:txBody>
      </p:sp>
      <p:pic>
        <p:nvPicPr>
          <p:cNvPr id="4" name="Imagen 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B67F2CF3-DC72-465D-A1D8-52BFC69DD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074" y="2417553"/>
            <a:ext cx="4610100" cy="2066925"/>
          </a:xfrm>
          <a:prstGeom prst="rect">
            <a:avLst/>
          </a:prstGeom>
        </p:spPr>
      </p:pic>
      <p:sp>
        <p:nvSpPr>
          <p:cNvPr id="6" name="Google Shape;267;p33">
            <a:extLst>
              <a:ext uri="{FF2B5EF4-FFF2-40B4-BE49-F238E27FC236}">
                <a16:creationId xmlns:a16="http://schemas.microsoft.com/office/drawing/2014/main" id="{939F850A-CB66-4412-934A-85651A7429E1}"/>
              </a:ext>
            </a:extLst>
          </p:cNvPr>
          <p:cNvSpPr txBox="1"/>
          <p:nvPr/>
        </p:nvSpPr>
        <p:spPr>
          <a:xfrm>
            <a:off x="729450" y="1853850"/>
            <a:ext cx="3163474" cy="22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Librería Elasticsearch Python</a:t>
            </a:r>
            <a:endParaRPr sz="1600" b="1" dirty="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sz="11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Nuevas sondas para visitantes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sz="11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Unificacion índices para eventos similares</a:t>
            </a:r>
            <a:endParaRPr sz="1100" dirty="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sz="1100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Nuevos campos</a:t>
            </a:r>
            <a:r>
              <a:rPr lang="es-ES" sz="1100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(</a:t>
            </a:r>
            <a:r>
              <a:rPr lang="es-ES" sz="1000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Sistema operativo, d</a:t>
            </a:r>
            <a:r>
              <a:rPr lang="es" sz="1000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ispositivo y navegador)</a:t>
            </a:r>
            <a:endParaRPr sz="1000" dirty="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600" dirty="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" name="Google Shape;270;p33">
            <a:extLst>
              <a:ext uri="{FF2B5EF4-FFF2-40B4-BE49-F238E27FC236}">
                <a16:creationId xmlns:a16="http://schemas.microsoft.com/office/drawing/2014/main" id="{18291D29-9B5D-4B03-BB96-62C3F76D54E0}"/>
              </a:ext>
            </a:extLst>
          </p:cNvPr>
          <p:cNvSpPr txBox="1"/>
          <p:nvPr/>
        </p:nvSpPr>
        <p:spPr>
          <a:xfrm>
            <a:off x="729450" y="3451015"/>
            <a:ext cx="2745000" cy="1389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4 Índices Elasticsearch</a:t>
            </a:r>
            <a:endParaRPr sz="1600" b="1" dirty="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298450" lvl="0" indent="-1714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s" sz="11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kibotics_session_log</a:t>
            </a:r>
            <a:endParaRPr sz="11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298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s" sz="11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kibotics_simulation_log</a:t>
            </a:r>
            <a:endParaRPr sz="11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298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s" sz="11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kibotics_visit_log</a:t>
            </a:r>
            <a:endParaRPr sz="11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298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s" sz="11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kibotics_error_log</a:t>
            </a:r>
            <a:endParaRPr sz="11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6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83890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6DCD67-76ED-46FE-A746-E262F217F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Generación de visualizaciones</a:t>
            </a:r>
          </a:p>
        </p:txBody>
      </p:sp>
      <p:sp>
        <p:nvSpPr>
          <p:cNvPr id="4" name="Google Shape;273;p33">
            <a:extLst>
              <a:ext uri="{FF2B5EF4-FFF2-40B4-BE49-F238E27FC236}">
                <a16:creationId xmlns:a16="http://schemas.microsoft.com/office/drawing/2014/main" id="{6C8D4E9F-8A06-439C-A238-AA06DA075882}"/>
              </a:ext>
            </a:extLst>
          </p:cNvPr>
          <p:cNvSpPr txBox="1"/>
          <p:nvPr/>
        </p:nvSpPr>
        <p:spPr>
          <a:xfrm>
            <a:off x="729450" y="2183584"/>
            <a:ext cx="3116409" cy="179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Servicio</a:t>
            </a:r>
            <a:r>
              <a:rPr lang="es" sz="1800" b="1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Kibana</a:t>
            </a:r>
            <a:endParaRPr sz="1800" b="1" dirty="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AutoNum type="arabicPeriod"/>
            </a:pPr>
            <a:r>
              <a:rPr lang="es" sz="15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Integración con ES</a:t>
            </a:r>
            <a:endParaRPr sz="15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AutoNum type="arabicPeriod"/>
            </a:pPr>
            <a:r>
              <a:rPr lang="es" sz="15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Creación de la visualización</a:t>
            </a:r>
            <a:endParaRPr sz="15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eriod"/>
            </a:pPr>
            <a:r>
              <a:rPr lang="es" sz="15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Creación de tableros</a:t>
            </a:r>
            <a:endParaRPr sz="15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eriod"/>
            </a:pPr>
            <a:r>
              <a:rPr lang="es" sz="15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Integración por Iframe con Django</a:t>
            </a:r>
            <a:endParaRPr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" name="Imagen 7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6B6991B5-C3E1-4082-9C86-3B657F652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003" y="1921367"/>
            <a:ext cx="5153836" cy="25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99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384255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Visualizaciones Kibana</a:t>
            </a:r>
            <a:endParaRPr dirty="0"/>
          </a:p>
        </p:txBody>
      </p:sp>
      <p:pic>
        <p:nvPicPr>
          <p:cNvPr id="279" name="Google Shape;2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7751" y="892375"/>
            <a:ext cx="3316825" cy="214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7750" y="3359355"/>
            <a:ext cx="3316825" cy="1467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0900" y="1853850"/>
            <a:ext cx="4120100" cy="297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9049" y="3137846"/>
            <a:ext cx="3148799" cy="148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118" y="1430356"/>
            <a:ext cx="4218450" cy="148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0940" y="1430355"/>
            <a:ext cx="4225018" cy="148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982" y="3137846"/>
            <a:ext cx="4225018" cy="148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Versión integrada</a:t>
            </a:r>
            <a:endParaRPr/>
          </a:p>
        </p:txBody>
      </p:sp>
      <p:pic>
        <p:nvPicPr>
          <p:cNvPr id="296" name="Google Shape;2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100" y="1926650"/>
            <a:ext cx="3055650" cy="302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0201" y="633699"/>
            <a:ext cx="3055650" cy="4169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CONCLUSIONES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8"/>
          <p:cNvSpPr txBox="1"/>
          <p:nvPr/>
        </p:nvSpPr>
        <p:spPr>
          <a:xfrm>
            <a:off x="864100" y="1481325"/>
            <a:ext cx="7962300" cy="29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latin typeface="Lato"/>
                <a:ea typeface="Lato"/>
                <a:cs typeface="Lato"/>
                <a:sym typeface="Lato"/>
              </a:rPr>
              <a:t>Objetivo cumplido, se ha desarrollado una herramienta de analíticas web automáticas:</a:t>
            </a:r>
            <a:endParaRPr sz="16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AutoNum type="arabicPeriod"/>
            </a:pPr>
            <a:r>
              <a:rPr lang="es-ES" sz="1600" dirty="0">
                <a:latin typeface="Lato"/>
                <a:ea typeface="Lato"/>
                <a:cs typeface="Lato"/>
                <a:sym typeface="Lato"/>
              </a:rPr>
              <a:t>Aumento de sondas para grabar eventos</a:t>
            </a:r>
            <a:endParaRPr sz="16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AutoNum type="arabicPeriod"/>
            </a:pPr>
            <a:r>
              <a:rPr lang="es" sz="1600" dirty="0">
                <a:latin typeface="Lato"/>
                <a:ea typeface="Lato"/>
                <a:cs typeface="Lato"/>
                <a:sym typeface="Lato"/>
              </a:rPr>
              <a:t>Implementación de BBDD persistente</a:t>
            </a:r>
            <a:endParaRPr sz="16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AutoNum type="arabicPeriod"/>
            </a:pPr>
            <a:r>
              <a:rPr lang="es" sz="1600" dirty="0">
                <a:latin typeface="Lato"/>
                <a:ea typeface="Lato"/>
                <a:cs typeface="Lato"/>
                <a:sym typeface="Lato"/>
              </a:rPr>
              <a:t>Integración en la web de visualizaciones web automáticas</a:t>
            </a:r>
            <a:endParaRPr sz="16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latin typeface="Lato"/>
                <a:ea typeface="Lato"/>
                <a:cs typeface="Lato"/>
                <a:sym typeface="Lato"/>
              </a:rPr>
              <a:t>Trabajos futuros:</a:t>
            </a:r>
            <a:endParaRPr sz="16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s" sz="1600" dirty="0">
                <a:latin typeface="Lato"/>
                <a:ea typeface="Lato"/>
                <a:cs typeface="Lato"/>
                <a:sym typeface="Lato"/>
              </a:rPr>
              <a:t>Monitorización de más eventos</a:t>
            </a:r>
            <a:endParaRPr sz="16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s" sz="1600" dirty="0">
                <a:latin typeface="Lato"/>
                <a:ea typeface="Lato"/>
                <a:cs typeface="Lato"/>
                <a:sym typeface="Lato"/>
              </a:rPr>
              <a:t>Detección de tendencias en el uso de la plataforma</a:t>
            </a:r>
            <a:endParaRPr sz="1600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/>
        </p:nvSpPr>
        <p:spPr>
          <a:xfrm>
            <a:off x="1448250" y="1501900"/>
            <a:ext cx="6247500" cy="29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Plataformas digitales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Aumenta la oferta y la demanda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Entorno muy competitivo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Avances de las tecnologías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Importancia de conocer a los usuarios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Aumentar la satisfacción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Aumentar la retención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Detectar tendencias de uso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0076" y="1883625"/>
            <a:ext cx="3191251" cy="199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Google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Analytics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0350" y="1179575"/>
            <a:ext cx="5979652" cy="3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 rotWithShape="1">
          <a:blip r:embed="rId4">
            <a:alphaModFix/>
          </a:blip>
          <a:srcRect l="27456" t="10335" r="24476" b="26180"/>
          <a:stretch/>
        </p:blipFill>
        <p:spPr>
          <a:xfrm>
            <a:off x="1991875" y="1399013"/>
            <a:ext cx="374474" cy="374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Estadísticas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GitHub</a:t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6375" y="701000"/>
            <a:ext cx="4833250" cy="417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350" y="3023975"/>
            <a:ext cx="4833250" cy="128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0000" y="1853850"/>
            <a:ext cx="371549" cy="37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Plataforma educativa Kibotics</a:t>
            </a:r>
            <a:endParaRPr/>
          </a:p>
        </p:txBody>
      </p:sp>
      <p:sp>
        <p:nvSpPr>
          <p:cNvPr id="159" name="Google Shape;159;p22"/>
          <p:cNvSpPr txBox="1"/>
          <p:nvPr/>
        </p:nvSpPr>
        <p:spPr>
          <a:xfrm>
            <a:off x="891050" y="2103425"/>
            <a:ext cx="6996900" cy="24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Orientado a niñ@s y adolescentes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Ejercicios online robótica y visión artificial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Virtualización y simulación de robots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Programación en Scratch o Python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0" name="Google Shape;1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3375" y="2031500"/>
            <a:ext cx="2424775" cy="7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0825" y="3945400"/>
            <a:ext cx="1528549" cy="57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2363" y="3778924"/>
            <a:ext cx="903300" cy="9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5200" y="2857225"/>
            <a:ext cx="3921123" cy="200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/>
        </p:nvSpPr>
        <p:spPr>
          <a:xfrm>
            <a:off x="820000" y="1501900"/>
            <a:ext cx="68403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Dotar a la plataforma Kibotics con una herramienta de visualizaciones web automática para monitorizar a sus usuarios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" name="Google Shape;131;p20" descr="Background pointer shape in timeline graphic"/>
          <p:cNvSpPr/>
          <p:nvPr/>
        </p:nvSpPr>
        <p:spPr>
          <a:xfrm>
            <a:off x="1424150" y="2973753"/>
            <a:ext cx="2274900" cy="3225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body" idx="4294967295"/>
          </p:nvPr>
        </p:nvSpPr>
        <p:spPr>
          <a:xfrm>
            <a:off x="1424137" y="3033256"/>
            <a:ext cx="1768500" cy="20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</a:rPr>
              <a:t>CAPTURA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33" name="Google Shape;133;p20" descr="Background pointer shape in timeline graphic"/>
          <p:cNvSpPr/>
          <p:nvPr/>
        </p:nvSpPr>
        <p:spPr>
          <a:xfrm>
            <a:off x="3217488" y="2973753"/>
            <a:ext cx="2491800" cy="322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 descr="Background pointer shape in timeline graphic"/>
          <p:cNvSpPr/>
          <p:nvPr/>
        </p:nvSpPr>
        <p:spPr>
          <a:xfrm>
            <a:off x="5228051" y="2973753"/>
            <a:ext cx="2491800" cy="322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4294967295"/>
          </p:nvPr>
        </p:nvSpPr>
        <p:spPr>
          <a:xfrm>
            <a:off x="1584945" y="2290550"/>
            <a:ext cx="1446900" cy="3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/>
              <a:t>Sistema de sondas en el servidor</a:t>
            </a:r>
            <a:endParaRPr sz="1000"/>
          </a:p>
        </p:txBody>
      </p:sp>
      <p:sp>
        <p:nvSpPr>
          <p:cNvPr id="136" name="Google Shape;136;p20"/>
          <p:cNvSpPr txBox="1">
            <a:spLocks noGrp="1"/>
          </p:cNvSpPr>
          <p:nvPr>
            <p:ph type="body" idx="4294967295"/>
          </p:nvPr>
        </p:nvSpPr>
        <p:spPr>
          <a:xfrm>
            <a:off x="3455801" y="3502607"/>
            <a:ext cx="1925700" cy="3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/>
              <a:t>Base de datos persistente y escalable</a:t>
            </a:r>
            <a:endParaRPr sz="1000"/>
          </a:p>
        </p:txBody>
      </p:sp>
      <p:sp>
        <p:nvSpPr>
          <p:cNvPr id="137" name="Google Shape;137;p20"/>
          <p:cNvSpPr txBox="1">
            <a:spLocks noGrp="1"/>
          </p:cNvSpPr>
          <p:nvPr>
            <p:ph type="body" idx="4294967295"/>
          </p:nvPr>
        </p:nvSpPr>
        <p:spPr>
          <a:xfrm>
            <a:off x="5710365" y="2290525"/>
            <a:ext cx="1637100" cy="3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/>
              <a:t>Visualización web automática</a:t>
            </a:r>
            <a:endParaRPr sz="1000"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4294967295"/>
          </p:nvPr>
        </p:nvSpPr>
        <p:spPr>
          <a:xfrm>
            <a:off x="3534405" y="3033283"/>
            <a:ext cx="1768500" cy="20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</a:rPr>
              <a:t>ALMACENAMIENTO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39" name="Google Shape;139;p20"/>
          <p:cNvSpPr txBox="1">
            <a:spLocks noGrp="1"/>
          </p:cNvSpPr>
          <p:nvPr>
            <p:ph type="body" idx="4294967295"/>
          </p:nvPr>
        </p:nvSpPr>
        <p:spPr>
          <a:xfrm>
            <a:off x="5644673" y="3033283"/>
            <a:ext cx="1768500" cy="20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</a:rPr>
              <a:t>VISUALIZACIÓN</a:t>
            </a:r>
            <a:endParaRPr sz="1000">
              <a:solidFill>
                <a:schemeClr val="lt1"/>
              </a:solidFill>
            </a:endParaRPr>
          </a:p>
        </p:txBody>
      </p:sp>
      <p:grpSp>
        <p:nvGrpSpPr>
          <p:cNvPr id="140" name="Google Shape;140;p20"/>
          <p:cNvGrpSpPr/>
          <p:nvPr/>
        </p:nvGrpSpPr>
        <p:grpSpPr>
          <a:xfrm rot="10800000">
            <a:off x="2263601" y="2733096"/>
            <a:ext cx="89585" cy="249692"/>
            <a:chOff x="2223534" y="2938958"/>
            <a:chExt cx="198900" cy="593656"/>
          </a:xfrm>
        </p:grpSpPr>
        <p:cxnSp>
          <p:nvCxnSpPr>
            <p:cNvPr id="141" name="Google Shape;141;p20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2" name="Google Shape;142;p20"/>
            <p:cNvSpPr/>
            <p:nvPr/>
          </p:nvSpPr>
          <p:spPr>
            <a:xfrm rot="10800000" flipH="1">
              <a:off x="2223534" y="3333714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143;p20"/>
          <p:cNvGrpSpPr/>
          <p:nvPr/>
        </p:nvGrpSpPr>
        <p:grpSpPr>
          <a:xfrm rot="10800000">
            <a:off x="6484113" y="2733096"/>
            <a:ext cx="89585" cy="249692"/>
            <a:chOff x="2223534" y="2938958"/>
            <a:chExt cx="198900" cy="593656"/>
          </a:xfrm>
        </p:grpSpPr>
        <p:cxnSp>
          <p:nvCxnSpPr>
            <p:cNvPr id="144" name="Google Shape;144;p20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5" name="Google Shape;145;p20"/>
            <p:cNvSpPr/>
            <p:nvPr/>
          </p:nvSpPr>
          <p:spPr>
            <a:xfrm rot="10800000" flipH="1">
              <a:off x="2223534" y="3333714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20"/>
          <p:cNvGrpSpPr/>
          <p:nvPr/>
        </p:nvGrpSpPr>
        <p:grpSpPr>
          <a:xfrm>
            <a:off x="4373863" y="3296246"/>
            <a:ext cx="89585" cy="249692"/>
            <a:chOff x="2223534" y="2938958"/>
            <a:chExt cx="198900" cy="593656"/>
          </a:xfrm>
        </p:grpSpPr>
        <p:cxnSp>
          <p:nvCxnSpPr>
            <p:cNvPr id="147" name="Google Shape;147;p20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" name="Google Shape;148;p20"/>
            <p:cNvSpPr/>
            <p:nvPr/>
          </p:nvSpPr>
          <p:spPr>
            <a:xfrm rot="10800000" flipH="1">
              <a:off x="2223534" y="3333714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474</Words>
  <Application>Microsoft Office PowerPoint</Application>
  <PresentationFormat>Presentación en pantalla (16:9)</PresentationFormat>
  <Paragraphs>111</Paragraphs>
  <Slides>28</Slides>
  <Notes>23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3" baseType="lpstr">
      <vt:lpstr>Lato</vt:lpstr>
      <vt:lpstr>PT Serif</vt:lpstr>
      <vt:lpstr>Raleway</vt:lpstr>
      <vt:lpstr>Arial</vt:lpstr>
      <vt:lpstr>Streamline</vt:lpstr>
      <vt:lpstr>Analíticas Automáticas de Datos Masivos en una Plataforma Digital Educativa</vt:lpstr>
      <vt:lpstr>Índice</vt:lpstr>
      <vt:lpstr>INTRODUCCIÓN</vt:lpstr>
      <vt:lpstr>Presentación de PowerPoint</vt:lpstr>
      <vt:lpstr>Google Analytics </vt:lpstr>
      <vt:lpstr>Estadísticas GitHub</vt:lpstr>
      <vt:lpstr>Plataforma educativa Kibotics</vt:lpstr>
      <vt:lpstr>OBJETIVOS</vt:lpstr>
      <vt:lpstr>Presentación de PowerPoint</vt:lpstr>
      <vt:lpstr>ESTADO INICIAL</vt:lpstr>
      <vt:lpstr>Presentación de PowerPoint</vt:lpstr>
      <vt:lpstr>Ficheros de log</vt:lpstr>
      <vt:lpstr>PROTOTIPO CON  MONGODB  Y MATPLOTLIB</vt:lpstr>
      <vt:lpstr>Presentación de PowerPoint</vt:lpstr>
      <vt:lpstr>Almacenamiento de información</vt:lpstr>
      <vt:lpstr>Generación de visualizaciones</vt:lpstr>
      <vt:lpstr>Presentación de PowerPoint</vt:lpstr>
      <vt:lpstr>Versión integrada</vt:lpstr>
      <vt:lpstr>Inconvenientes</vt:lpstr>
      <vt:lpstr>PROTOTIPO CON ELASTICSEARCH Y KIBANA</vt:lpstr>
      <vt:lpstr>Presentación de PowerPoint</vt:lpstr>
      <vt:lpstr>Almacenamiento de información</vt:lpstr>
      <vt:lpstr>Generación de visualizaciones</vt:lpstr>
      <vt:lpstr>Visualizaciones Kibana</vt:lpstr>
      <vt:lpstr>Presentación de PowerPoint</vt:lpstr>
      <vt:lpstr>Versión integrada</vt:lpstr>
      <vt:lpstr>CONCLUSIONES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Analíticas Automáticas de Datos Masivos en una Plataforma Digital Educativa</dc:title>
  <dc:creator>Ángel</dc:creator>
  <cp:lastModifiedBy>Ángel Perea Arias</cp:lastModifiedBy>
  <cp:revision>2</cp:revision>
  <dcterms:modified xsi:type="dcterms:W3CDTF">2020-07-21T17:49:23Z</dcterms:modified>
</cp:coreProperties>
</file>